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369" r:id="rId2"/>
    <p:sldId id="386" r:id="rId3"/>
    <p:sldId id="370" r:id="rId4"/>
    <p:sldId id="368" r:id="rId5"/>
    <p:sldId id="371" r:id="rId6"/>
    <p:sldId id="374" r:id="rId7"/>
    <p:sldId id="378" r:id="rId8"/>
    <p:sldId id="379" r:id="rId9"/>
    <p:sldId id="375" r:id="rId10"/>
    <p:sldId id="372" r:id="rId11"/>
    <p:sldId id="373" r:id="rId12"/>
    <p:sldId id="376" r:id="rId13"/>
    <p:sldId id="377" r:id="rId14"/>
    <p:sldId id="380" r:id="rId15"/>
    <p:sldId id="381" r:id="rId16"/>
    <p:sldId id="382" r:id="rId17"/>
    <p:sldId id="383" r:id="rId18"/>
    <p:sldId id="384" r:id="rId19"/>
    <p:sldId id="385" r:id="rId20"/>
  </p:sldIdLst>
  <p:sldSz cx="9144000" cy="6858000" type="screen4x3"/>
  <p:notesSz cx="6881813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75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97313" y="0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176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8975" y="4416425"/>
            <a:ext cx="5505450" cy="4183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675"/>
            <a:ext cx="2982913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97313" y="8829675"/>
            <a:ext cx="2982912" cy="465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446" tIns="46223" rIns="92446" bIns="46223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>
                <a:latin typeface="Arial" charset="0"/>
              </a:defRPr>
            </a:lvl1pPr>
          </a:lstStyle>
          <a:p>
            <a:pPr>
              <a:defRPr/>
            </a:pPr>
            <a:fld id="{2C5687A2-E861-44FC-8F37-41593847FDD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3231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7DF11B-9F29-4713-B6D1-6974101B0D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910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BBECB-4677-4164-A24B-6DAB948154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665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1D87E-14EA-4BA3-B0B2-0F31BB643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8445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20D8B0-D190-4E5A-8433-1980DD4E5F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92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DAD98-473E-4F94-A3A1-6D06E50993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72048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D38A04-EF2E-46C4-BFDB-99288857543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6781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28033-E7C0-4551-BE41-C0C8F36CF0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6994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67E54-8B15-435C-A9BA-7C44A535C32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7281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87BB82-7F41-41AC-952B-2C0B705BC60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009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416C5D-7A8A-4E81-A54F-1A6098059B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57244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8B9477-2AFC-464E-AABB-29A98B1A1E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70018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, Conten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2AD8AF-7CB6-4838-8364-0632440ACB7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813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74B475B0-9BAD-4779-9DE1-9267C12970E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Supplemental Reading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2362200"/>
          </a:xfrm>
        </p:spPr>
        <p:txBody>
          <a:bodyPr/>
          <a:lstStyle/>
          <a:p>
            <a:pPr eaLnBrk="1" hangingPunct="1"/>
            <a:r>
              <a:rPr lang="en-US" dirty="0" smtClean="0"/>
              <a:t>Institutions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332232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Entrepreneurial Are We?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1524000"/>
            <a:ext cx="4343400" cy="5181600"/>
          </a:xfrm>
        </p:spPr>
        <p:txBody>
          <a:bodyPr/>
          <a:lstStyle/>
          <a:p>
            <a:r>
              <a:rPr lang="en-US" dirty="0" smtClean="0"/>
              <a:t>Institutions </a:t>
            </a:r>
            <a:r>
              <a:rPr lang="en-US" dirty="0"/>
              <a:t>determine “where the money </a:t>
            </a:r>
            <a:r>
              <a:rPr lang="en-US" dirty="0" smtClean="0"/>
              <a:t>is (Willie Sutton)” </a:t>
            </a:r>
            <a:r>
              <a:rPr lang="en-US" dirty="0"/>
              <a:t>in a society and thereby channel the entrepreneurial capacity of a </a:t>
            </a:r>
            <a:r>
              <a:rPr lang="en-US" dirty="0" smtClean="0"/>
              <a:t>people</a:t>
            </a:r>
          </a:p>
          <a:p>
            <a:r>
              <a:rPr lang="en-US" dirty="0" smtClean="0"/>
              <a:t>Rent seeking vs. productive pursuits?</a:t>
            </a:r>
            <a:endParaRPr lang="en-US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89062"/>
            <a:ext cx="3429000" cy="51057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457200" y="6494858"/>
            <a:ext cx="8534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Responses of undergraduates at UC Davis to the question, “How entrepreneurial are ____?”</a:t>
            </a:r>
          </a:p>
        </p:txBody>
      </p:sp>
    </p:spTree>
    <p:extLst>
      <p:ext uri="{BB962C8B-B14F-4D97-AF65-F5344CB8AC3E}">
        <p14:creationId xmlns:p14="http://schemas.microsoft.com/office/powerpoint/2010/main" val="758832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What Are Institutions?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334000"/>
          </a:xfrm>
        </p:spPr>
        <p:txBody>
          <a:bodyPr/>
          <a:lstStyle/>
          <a:p>
            <a:r>
              <a:rPr lang="en-US" dirty="0" smtClean="0"/>
              <a:t>Operating </a:t>
            </a:r>
            <a:r>
              <a:rPr lang="en-US" dirty="0"/>
              <a:t>systems for societies and </a:t>
            </a:r>
            <a:r>
              <a:rPr lang="en-US" dirty="0" smtClean="0"/>
              <a:t>economies</a:t>
            </a:r>
          </a:p>
          <a:p>
            <a:pPr lvl="1"/>
            <a:r>
              <a:rPr lang="en-US" dirty="0" smtClean="0"/>
              <a:t>Platform </a:t>
            </a:r>
            <a:r>
              <a:rPr lang="en-US" dirty="0"/>
              <a:t>of rules, conventions, norms, and </a:t>
            </a:r>
            <a:r>
              <a:rPr lang="en-US" dirty="0" smtClean="0"/>
              <a:t>processes</a:t>
            </a:r>
          </a:p>
          <a:p>
            <a:pPr lvl="1"/>
            <a:r>
              <a:rPr lang="en-US" dirty="0" smtClean="0"/>
              <a:t>Affect how we </a:t>
            </a:r>
            <a:r>
              <a:rPr lang="en-US" dirty="0"/>
              <a:t>make decisions, how </a:t>
            </a:r>
            <a:r>
              <a:rPr lang="en-US" dirty="0" smtClean="0"/>
              <a:t>our </a:t>
            </a:r>
            <a:r>
              <a:rPr lang="en-US" dirty="0"/>
              <a:t>decisions affect others, and how all these decisions and interactions work together to create markets and the broader society. </a:t>
            </a:r>
            <a:endParaRPr lang="en-US" dirty="0" smtClean="0"/>
          </a:p>
          <a:p>
            <a:pPr lvl="1"/>
            <a:r>
              <a:rPr lang="en-US" dirty="0" smtClean="0"/>
              <a:t>Often </a:t>
            </a:r>
            <a:r>
              <a:rPr lang="en-US" dirty="0"/>
              <a:t>function in the background of our lives and go underappreciated—that is, until they get buggy and crash.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428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</p:spPr>
        <p:txBody>
          <a:bodyPr/>
          <a:lstStyle/>
          <a:p>
            <a:r>
              <a:rPr lang="en-US" dirty="0" smtClean="0"/>
              <a:t>Examples of Institutions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r>
              <a:rPr lang="en-US" dirty="0" smtClean="0"/>
              <a:t>Concrete: Banks (financial institutions), institutions of higher learning (UCD), mental institutions, the military</a:t>
            </a:r>
          </a:p>
          <a:p>
            <a:r>
              <a:rPr lang="en-US" dirty="0" smtClean="0"/>
              <a:t>Not-so-concrete: Democratic institutions, </a:t>
            </a:r>
            <a:r>
              <a:rPr lang="en-US" i="1" dirty="0"/>
              <a:t>codes of dress, modes of greeting people, </a:t>
            </a:r>
            <a:r>
              <a:rPr lang="en-US" i="1" dirty="0" smtClean="0"/>
              <a:t>symbolic </a:t>
            </a:r>
            <a:r>
              <a:rPr lang="en-US" i="1" dirty="0"/>
              <a:t>communication systems such as spoken language. </a:t>
            </a:r>
            <a:endParaRPr lang="en-US" i="1" dirty="0" smtClean="0"/>
          </a:p>
          <a:p>
            <a:pPr lvl="1"/>
            <a:r>
              <a:rPr lang="en-US" i="1" dirty="0" smtClean="0"/>
              <a:t>Social </a:t>
            </a:r>
            <a:r>
              <a:rPr lang="en-US" i="1" dirty="0"/>
              <a:t>conventions and institutions do not specify what “is done”, but rather what “ought to be done</a:t>
            </a:r>
            <a:r>
              <a:rPr lang="en-US" i="1" dirty="0" smtClean="0"/>
              <a:t>.”</a:t>
            </a:r>
          </a:p>
          <a:p>
            <a:pPr lvl="1"/>
            <a:r>
              <a:rPr lang="en-US" i="1" dirty="0" smtClean="0"/>
              <a:t>Zoologists: animal institutions in the wild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0475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197"/>
            <a:ext cx="8229600" cy="1143000"/>
          </a:xfrm>
        </p:spPr>
        <p:txBody>
          <a:bodyPr/>
          <a:lstStyle/>
          <a:p>
            <a:r>
              <a:rPr lang="en-US" dirty="0" smtClean="0"/>
              <a:t>Corruption Is an Institution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9831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Bends </a:t>
            </a:r>
            <a:r>
              <a:rPr lang="en-US" dirty="0"/>
              <a:t>the rules of the game in favor of some people </a:t>
            </a:r>
            <a:r>
              <a:rPr lang="en-US" dirty="0" smtClean="0"/>
              <a:t>to </a:t>
            </a:r>
            <a:r>
              <a:rPr lang="en-US" dirty="0"/>
              <a:t>the detriment of others – and </a:t>
            </a:r>
            <a:r>
              <a:rPr lang="en-US" dirty="0" smtClean="0"/>
              <a:t>to society </a:t>
            </a:r>
            <a:r>
              <a:rPr lang="en-US" dirty="0"/>
              <a:t>as a whole. </a:t>
            </a:r>
            <a:endParaRPr lang="en-US" dirty="0" smtClean="0"/>
          </a:p>
          <a:p>
            <a:r>
              <a:rPr lang="en-US" dirty="0" smtClean="0"/>
              <a:t>Creates </a:t>
            </a:r>
            <a:r>
              <a:rPr lang="en-US" dirty="0"/>
              <a:t>serious obstacles to economic </a:t>
            </a:r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Diverts </a:t>
            </a:r>
            <a:r>
              <a:rPr lang="en-US" dirty="0"/>
              <a:t>the energy of clever people into corrupt instead of productive </a:t>
            </a:r>
            <a:r>
              <a:rPr lang="en-US" dirty="0" smtClean="0"/>
              <a:t>pursuits</a:t>
            </a:r>
          </a:p>
          <a:p>
            <a:pPr lvl="1"/>
            <a:r>
              <a:rPr lang="en-US" dirty="0" smtClean="0"/>
              <a:t>Turns </a:t>
            </a:r>
            <a:r>
              <a:rPr lang="en-US" dirty="0"/>
              <a:t>laws and law enforcement into opportunities for personal gain instead of broader social benefit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8978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Point: Institutions Matter Big Time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648200"/>
          </a:xfrm>
        </p:spPr>
        <p:txBody>
          <a:bodyPr/>
          <a:lstStyle/>
          <a:p>
            <a:r>
              <a:rPr lang="en-US" dirty="0" smtClean="0"/>
              <a:t>Inclusive Institutions</a:t>
            </a:r>
          </a:p>
          <a:p>
            <a:pPr lvl="1"/>
            <a:r>
              <a:rPr lang="en-US" sz="2400" dirty="0" smtClean="0"/>
              <a:t>Political </a:t>
            </a:r>
            <a:r>
              <a:rPr lang="en-US" sz="2400" dirty="0"/>
              <a:t>systems that are pluralistic, protect individual rights, and create the conditions that reward innovation and entrepreneurship, including secure private property and competitive </a:t>
            </a:r>
            <a:r>
              <a:rPr lang="en-US" sz="2400" dirty="0" smtClean="0"/>
              <a:t>markets</a:t>
            </a:r>
          </a:p>
          <a:p>
            <a:r>
              <a:rPr lang="en-US" dirty="0" smtClean="0"/>
              <a:t>Extractive Institutions:</a:t>
            </a:r>
          </a:p>
          <a:p>
            <a:pPr lvl="1"/>
            <a:r>
              <a:rPr lang="en-US" sz="2400" dirty="0" smtClean="0"/>
              <a:t>Concentrated </a:t>
            </a:r>
            <a:r>
              <a:rPr lang="en-US" sz="2400" dirty="0"/>
              <a:t>political power and economic institutions that reinforce and often enrich the powerful few. </a:t>
            </a:r>
            <a:endParaRPr lang="en-US" sz="2400" dirty="0" smtClean="0"/>
          </a:p>
          <a:p>
            <a:pPr lvl="2"/>
            <a:r>
              <a:rPr lang="en-US" dirty="0" smtClean="0"/>
              <a:t>Like </a:t>
            </a:r>
            <a:r>
              <a:rPr lang="en-US" dirty="0"/>
              <a:t>mining: Gold mining extracts but does not create gold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57200" y="6324600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Daron </a:t>
            </a:r>
            <a:r>
              <a:rPr lang="en-US" sz="1600" dirty="0" err="1"/>
              <a:t>Acemoglu</a:t>
            </a:r>
            <a:r>
              <a:rPr lang="en-US" sz="1600" dirty="0"/>
              <a:t> (MIT) and James Robinson (Harvard</a:t>
            </a:r>
            <a:r>
              <a:rPr lang="en-US" sz="1600" dirty="0" smtClean="0"/>
              <a:t>), </a:t>
            </a:r>
            <a:r>
              <a:rPr lang="en-US" sz="1600" i="1" dirty="0"/>
              <a:t>Why Nations </a:t>
            </a:r>
            <a:r>
              <a:rPr lang="en-US" sz="1600" i="1" dirty="0" smtClean="0"/>
              <a:t>Fail </a:t>
            </a:r>
            <a:r>
              <a:rPr lang="en-US" sz="1600" dirty="0" smtClean="0"/>
              <a:t>(2012)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229740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219200"/>
          </a:xfrm>
        </p:spPr>
        <p:txBody>
          <a:bodyPr/>
          <a:lstStyle/>
          <a:p>
            <a:r>
              <a:rPr lang="en-US" dirty="0" smtClean="0"/>
              <a:t>Why Nations Fail</a:t>
            </a:r>
            <a:br>
              <a:rPr lang="en-US" dirty="0" smtClean="0"/>
            </a:br>
            <a:r>
              <a:rPr lang="en-US" sz="2800" dirty="0" err="1" smtClean="0"/>
              <a:t>Acemoglu</a:t>
            </a:r>
            <a:r>
              <a:rPr lang="en-US" sz="2800" dirty="0" smtClean="0"/>
              <a:t> &amp; Robinson </a:t>
            </a:r>
            <a:r>
              <a:rPr lang="en-US" sz="2800" dirty="0"/>
              <a:t>(2012</a:t>
            </a:r>
            <a:r>
              <a:rPr lang="en-US" sz="2800" dirty="0" smtClean="0"/>
              <a:t>)</a:t>
            </a:r>
            <a:endParaRPr lang="en-US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449763"/>
          </a:xfrm>
        </p:spPr>
        <p:txBody>
          <a:bodyPr/>
          <a:lstStyle/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Differences </a:t>
            </a:r>
            <a:r>
              <a:rPr lang="en-US" dirty="0"/>
              <a:t>in economic and political institutions are </a:t>
            </a:r>
            <a:r>
              <a:rPr lang="en-US" i="1" dirty="0"/>
              <a:t>the </a:t>
            </a:r>
            <a:r>
              <a:rPr lang="en-US" dirty="0"/>
              <a:t>dominant explanation for </a:t>
            </a:r>
            <a:r>
              <a:rPr lang="en-US" dirty="0" smtClean="0"/>
              <a:t>why some countries are rich and others poor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 smtClean="0"/>
              <a:t>Institutions </a:t>
            </a:r>
            <a:r>
              <a:rPr lang="en-US" dirty="0"/>
              <a:t>can be a potent economic force because of the positive or negative dynamics they </a:t>
            </a:r>
            <a:r>
              <a:rPr lang="en-US" dirty="0" smtClean="0"/>
              <a:t>trigger</a:t>
            </a:r>
          </a:p>
          <a:p>
            <a:pPr>
              <a:spcBef>
                <a:spcPts val="0"/>
              </a:spcBef>
              <a:spcAft>
                <a:spcPts val="600"/>
              </a:spcAft>
            </a:pPr>
            <a:r>
              <a:rPr lang="en-US" dirty="0"/>
              <a:t>Elites may not </a:t>
            </a:r>
            <a:r>
              <a:rPr lang="en-US" i="1" dirty="0"/>
              <a:t>want</a:t>
            </a:r>
            <a:r>
              <a:rPr lang="en-US" dirty="0"/>
              <a:t> things to improve, since genuine improvements may deteriorate their power. </a:t>
            </a:r>
          </a:p>
        </p:txBody>
      </p:sp>
    </p:spTree>
    <p:extLst>
      <p:ext uri="{BB962C8B-B14F-4D97-AF65-F5344CB8AC3E}">
        <p14:creationId xmlns:p14="http://schemas.microsoft.com/office/powerpoint/2010/main" val="967883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77962"/>
          </a:xfrm>
        </p:spPr>
        <p:txBody>
          <a:bodyPr/>
          <a:lstStyle/>
          <a:p>
            <a:r>
              <a:rPr lang="en-US" dirty="0" smtClean="0"/>
              <a:t>Counterpoint: Institutions Aren’t Everything</a:t>
            </a:r>
            <a:br>
              <a:rPr lang="en-US" dirty="0" smtClean="0"/>
            </a:br>
            <a:r>
              <a:rPr lang="en-US" sz="3600" dirty="0" smtClean="0"/>
              <a:t>(Jeffrey Sachs)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362200"/>
            <a:ext cx="8229600" cy="3763963"/>
          </a:xfrm>
        </p:spPr>
        <p:txBody>
          <a:bodyPr/>
          <a:lstStyle/>
          <a:p>
            <a:r>
              <a:rPr lang="en-US" sz="2800" dirty="0" smtClean="0"/>
              <a:t>Authoritarian </a:t>
            </a:r>
            <a:r>
              <a:rPr lang="en-US" sz="2800" dirty="0"/>
              <a:t>elites </a:t>
            </a:r>
            <a:r>
              <a:rPr lang="en-US" sz="2800" dirty="0" smtClean="0"/>
              <a:t>aren’t </a:t>
            </a:r>
            <a:r>
              <a:rPr lang="en-US" sz="2800" dirty="0"/>
              <a:t>necessarily hostile to economic </a:t>
            </a:r>
            <a:r>
              <a:rPr lang="en-US" sz="2800" dirty="0" smtClean="0"/>
              <a:t>progress</a:t>
            </a:r>
          </a:p>
          <a:p>
            <a:r>
              <a:rPr lang="en-US" sz="2800" dirty="0" smtClean="0"/>
              <a:t>The </a:t>
            </a:r>
            <a:r>
              <a:rPr lang="en-US" sz="2800" dirty="0"/>
              <a:t>diffusion of technology from other countries sometimes matters more than </a:t>
            </a:r>
            <a:r>
              <a:rPr lang="en-US" sz="2800" dirty="0" smtClean="0"/>
              <a:t>innovation</a:t>
            </a:r>
          </a:p>
          <a:p>
            <a:r>
              <a:rPr lang="en-US" sz="2800" dirty="0"/>
              <a:t>Even if we could magically </a:t>
            </a:r>
            <a:r>
              <a:rPr lang="en-US" sz="2800" dirty="0" smtClean="0"/>
              <a:t>transform institutions, </a:t>
            </a:r>
            <a:r>
              <a:rPr lang="en-US" sz="2800" dirty="0"/>
              <a:t>unfavorable geography and other factors may continue to constrain growth and </a:t>
            </a:r>
            <a:r>
              <a:rPr lang="en-US" sz="2800" dirty="0" smtClean="0"/>
              <a:t>development</a:t>
            </a:r>
          </a:p>
          <a:p>
            <a:r>
              <a:rPr lang="en-US" sz="2800" dirty="0" smtClean="0"/>
              <a:t>(If Sachs isn’t right about this, do millennium villages make sense?)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92464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10200"/>
            <a:ext cx="8229600" cy="715963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219200" y="2828836"/>
            <a:ext cx="65532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/>
              <a:t>World Bank president calls corruption 'Public Enemy No. 1'</a:t>
            </a:r>
          </a:p>
          <a:p>
            <a:pPr algn="ctr"/>
            <a:r>
              <a:rPr lang="en-US" b="1" dirty="0"/>
              <a:t>WASHINGTON</a:t>
            </a:r>
            <a:r>
              <a:rPr lang="en-US" dirty="0"/>
              <a:t> Thu Dec 19, 2013 1:49pm EST</a:t>
            </a:r>
          </a:p>
        </p:txBody>
      </p:sp>
      <p:pic>
        <p:nvPicPr>
          <p:cNvPr id="34818" name="Picture 2" descr="Reuter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287" y="2355144"/>
            <a:ext cx="2105025" cy="428626"/>
          </a:xfrm>
          <a:prstGeom prst="rect">
            <a:avLst/>
          </a:prstGeom>
          <a:solidFill>
            <a:schemeClr val="accent4">
              <a:lumMod val="65000"/>
              <a:lumOff val="3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4183721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Institutions Matter, But How Much?</a:t>
            </a:r>
            <a:endParaRPr lang="en-US" sz="4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Hard because of the reflection problem (Ch.11 and James Bond)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Institutions </a:t>
            </a:r>
            <a:r>
              <a:rPr lang="en-US" dirty="0"/>
              <a:t>shape economic </a:t>
            </a:r>
            <a:r>
              <a:rPr lang="en-US" dirty="0" smtClean="0"/>
              <a:t>development</a:t>
            </a:r>
          </a:p>
          <a:p>
            <a:pPr lvl="1"/>
            <a:r>
              <a:rPr lang="en-US" dirty="0" smtClean="0"/>
              <a:t>Economic </a:t>
            </a:r>
            <a:r>
              <a:rPr lang="en-US" dirty="0"/>
              <a:t>development </a:t>
            </a:r>
            <a:r>
              <a:rPr lang="en-US" dirty="0" smtClean="0"/>
              <a:t>enables </a:t>
            </a:r>
            <a:r>
              <a:rPr lang="en-US" dirty="0"/>
              <a:t>countries to invest in stronger institutions (like better law enforcement). </a:t>
            </a:r>
            <a:endParaRPr lang="en-US" dirty="0" smtClean="0"/>
          </a:p>
          <a:p>
            <a:pPr lvl="1"/>
            <a:r>
              <a:rPr lang="en-US" dirty="0" smtClean="0"/>
              <a:t>It’s </a:t>
            </a:r>
            <a:r>
              <a:rPr lang="en-US" dirty="0"/>
              <a:t>a chicken-and-egg problem.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075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dirty="0" smtClean="0"/>
              <a:t>The Reflection Problem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81600"/>
          </a:xfrm>
        </p:spPr>
        <p:txBody>
          <a:bodyPr/>
          <a:lstStyle/>
          <a:p>
            <a:r>
              <a:rPr lang="en-US" sz="2800" dirty="0" smtClean="0"/>
              <a:t>The treatment (“good” institutions) and the outcome you want to measure </a:t>
            </a:r>
            <a:r>
              <a:rPr lang="en-US" sz="2800" dirty="0"/>
              <a:t>(development) </a:t>
            </a:r>
            <a:r>
              <a:rPr lang="en-US" sz="2800" dirty="0" smtClean="0"/>
              <a:t>move together</a:t>
            </a:r>
          </a:p>
          <a:p>
            <a:pPr lvl="1"/>
            <a:r>
              <a:rPr lang="en-US" sz="2400" dirty="0"/>
              <a:t>Institutions shape economic development</a:t>
            </a:r>
          </a:p>
          <a:p>
            <a:pPr lvl="1"/>
            <a:r>
              <a:rPr lang="en-US" sz="2400" dirty="0"/>
              <a:t>Economic development enables countries to invest in stronger institutions (like better law enforcement). </a:t>
            </a:r>
            <a:endParaRPr lang="en-US" sz="2400" dirty="0" smtClean="0"/>
          </a:p>
          <a:p>
            <a:pPr lvl="1"/>
            <a:endParaRPr lang="en-US" sz="2400" dirty="0" smtClean="0"/>
          </a:p>
          <a:p>
            <a:r>
              <a:rPr lang="en-US" sz="3200" dirty="0" smtClean="0"/>
              <a:t>Like a Hall of Mirrors: How can you separate the bad guy (the treatment) from his reflections (the outcome)?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 smtClean="0"/>
              <a:t>Some pistachio nuts could help…</a:t>
            </a:r>
          </a:p>
          <a:p>
            <a:pPr lvl="1">
              <a:spcBef>
                <a:spcPts val="0"/>
              </a:spcBef>
              <a:spcAft>
                <a:spcPts val="600"/>
              </a:spcAft>
            </a:pPr>
            <a:r>
              <a:rPr lang="en-US" sz="2400" dirty="0" smtClean="0"/>
              <a:t>They are an “instrument”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743192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Instrument for Institutions: Malaria?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09712"/>
            <a:ext cx="8229600" cy="4616451"/>
          </a:xfrm>
        </p:spPr>
        <p:txBody>
          <a:bodyPr/>
          <a:lstStyle/>
          <a:p>
            <a:r>
              <a:rPr lang="en-US" dirty="0"/>
              <a:t>If Europeans could live in a place without a constant threat of tropical diseases or other hazards, they tended to import more inclusive </a:t>
            </a:r>
            <a:r>
              <a:rPr lang="en-US" dirty="0" smtClean="0"/>
              <a:t>institutions</a:t>
            </a:r>
          </a:p>
          <a:p>
            <a:r>
              <a:rPr lang="en-US" dirty="0" smtClean="0"/>
              <a:t>If mortality </a:t>
            </a:r>
            <a:r>
              <a:rPr lang="en-US" dirty="0"/>
              <a:t>risks kept Europeans from settling </a:t>
            </a:r>
            <a:r>
              <a:rPr lang="en-US" i="1" dirty="0"/>
              <a:t>en masse</a:t>
            </a:r>
            <a:r>
              <a:rPr lang="en-US" dirty="0"/>
              <a:t> in a location, they opted for more extractive </a:t>
            </a:r>
            <a:r>
              <a:rPr lang="en-US" dirty="0" smtClean="0"/>
              <a:t>institutions</a:t>
            </a:r>
          </a:p>
          <a:p>
            <a:r>
              <a:rPr lang="en-US" dirty="0" smtClean="0"/>
              <a:t>“Settler </a:t>
            </a:r>
            <a:r>
              <a:rPr lang="en-US" dirty="0"/>
              <a:t>mortality risk” </a:t>
            </a:r>
            <a:r>
              <a:rPr lang="en-US" dirty="0" smtClean="0"/>
              <a:t>as instrument </a:t>
            </a:r>
            <a:r>
              <a:rPr lang="en-US" dirty="0"/>
              <a:t>for extractive institutions? </a:t>
            </a:r>
            <a:endParaRPr lang="en-US" dirty="0" smtClean="0"/>
          </a:p>
        </p:txBody>
      </p:sp>
      <p:pic>
        <p:nvPicPr>
          <p:cNvPr id="35848" name="Picture 8" descr="https://encrypted-tbn3.gstatic.com/images?q=tbn:ANd9GcR6a-uzdCQlOxYifnDRdpmlCeC_tIWA5KLDoidKDtDwJuleLjE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762000"/>
            <a:ext cx="737818" cy="547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457200" y="6324600"/>
            <a:ext cx="8458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Daron </a:t>
            </a:r>
            <a:r>
              <a:rPr lang="en-US" sz="1600" dirty="0" err="1"/>
              <a:t>Acemoglu</a:t>
            </a:r>
            <a:r>
              <a:rPr lang="en-US" sz="1600" dirty="0"/>
              <a:t> (MIT) and James Robinson (Harvard</a:t>
            </a:r>
            <a:r>
              <a:rPr lang="en-US" sz="1600" dirty="0" smtClean="0"/>
              <a:t>), </a:t>
            </a:r>
            <a:r>
              <a:rPr lang="en-US" sz="1600" i="1" dirty="0"/>
              <a:t>Why Nations </a:t>
            </a:r>
            <a:r>
              <a:rPr lang="en-US" sz="1600" i="1" dirty="0" smtClean="0"/>
              <a:t>Fail </a:t>
            </a:r>
            <a:r>
              <a:rPr lang="en-US" sz="1600" dirty="0" smtClean="0"/>
              <a:t>(2012)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914401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 Where Do Institutions Come From?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82000" cy="5486400"/>
          </a:xfrm>
        </p:spPr>
        <p:txBody>
          <a:bodyPr/>
          <a:lstStyle/>
          <a:p>
            <a:r>
              <a:rPr lang="en-US" sz="3000" dirty="0" smtClean="0"/>
              <a:t>William Easterly: </a:t>
            </a:r>
            <a:r>
              <a:rPr lang="en-US" sz="3000" i="1" dirty="0" smtClean="0"/>
              <a:t>Top-down</a:t>
            </a:r>
            <a:r>
              <a:rPr lang="en-US" sz="3000" dirty="0" smtClean="0"/>
              <a:t> vs. </a:t>
            </a:r>
            <a:r>
              <a:rPr lang="en-US" sz="3000" i="1" dirty="0" smtClean="0"/>
              <a:t>bottom-up</a:t>
            </a:r>
          </a:p>
          <a:p>
            <a:r>
              <a:rPr lang="en-US" sz="3000" b="1" i="1" dirty="0"/>
              <a:t>The top down </a:t>
            </a:r>
            <a:r>
              <a:rPr lang="en-US" sz="3000" b="1" i="1" dirty="0" smtClean="0"/>
              <a:t>view</a:t>
            </a:r>
            <a:r>
              <a:rPr lang="en-US" sz="3000" dirty="0" smtClean="0"/>
              <a:t>: institutions </a:t>
            </a:r>
            <a:r>
              <a:rPr lang="en-US" sz="3000" dirty="0"/>
              <a:t>are created by leaders and legislators who govern and establish laws. </a:t>
            </a:r>
            <a:endParaRPr lang="en-US" sz="3000" dirty="0" smtClean="0"/>
          </a:p>
          <a:p>
            <a:r>
              <a:rPr lang="en-US" sz="3000" b="1" i="1" dirty="0" smtClean="0"/>
              <a:t>The </a:t>
            </a:r>
            <a:r>
              <a:rPr lang="en-US" sz="3000" b="1" i="1" dirty="0"/>
              <a:t>bottom up </a:t>
            </a:r>
            <a:r>
              <a:rPr lang="en-US" sz="3000" b="1" i="1" dirty="0" smtClean="0"/>
              <a:t>view</a:t>
            </a:r>
            <a:r>
              <a:rPr lang="en-US" sz="3000" dirty="0" smtClean="0"/>
              <a:t>: institutions emerge </a:t>
            </a:r>
            <a:r>
              <a:rPr lang="en-US" sz="3000" dirty="0"/>
              <a:t>and constantly </a:t>
            </a:r>
            <a:r>
              <a:rPr lang="en-US" sz="3000" dirty="0" smtClean="0"/>
              <a:t>evolve</a:t>
            </a:r>
          </a:p>
          <a:p>
            <a:pPr lvl="1"/>
            <a:r>
              <a:rPr lang="en-US" sz="2400" dirty="0" smtClean="0"/>
              <a:t>…based </a:t>
            </a:r>
            <a:r>
              <a:rPr lang="en-US" sz="2400" dirty="0"/>
              <a:t>on the social norms, traditions, values </a:t>
            </a:r>
            <a:r>
              <a:rPr lang="en-US" sz="2400" dirty="0" smtClean="0"/>
              <a:t>&amp; </a:t>
            </a:r>
            <a:r>
              <a:rPr lang="en-US" sz="2400" dirty="0"/>
              <a:t>beliefs of individuals as they interact and exchange with each other in a </a:t>
            </a:r>
            <a:r>
              <a:rPr lang="en-US" sz="2400" dirty="0" smtClean="0"/>
              <a:t>society </a:t>
            </a:r>
          </a:p>
          <a:p>
            <a:pPr lvl="1"/>
            <a:r>
              <a:rPr lang="en-US" sz="2400" dirty="0"/>
              <a:t>laws are codified and accepted </a:t>
            </a:r>
            <a:r>
              <a:rPr lang="en-US" sz="2400" dirty="0" smtClean="0"/>
              <a:t>after (because</a:t>
            </a:r>
            <a:r>
              <a:rPr lang="en-US" sz="2400" dirty="0"/>
              <a:t>) they seem reasonable </a:t>
            </a:r>
            <a:r>
              <a:rPr lang="en-US" sz="2400" dirty="0" smtClean="0"/>
              <a:t>&amp; </a:t>
            </a:r>
            <a:r>
              <a:rPr lang="en-US" sz="2400" dirty="0"/>
              <a:t>useful to people</a:t>
            </a:r>
          </a:p>
        </p:txBody>
      </p:sp>
    </p:spTree>
    <p:extLst>
      <p:ext uri="{BB962C8B-B14F-4D97-AF65-F5344CB8AC3E}">
        <p14:creationId xmlns:p14="http://schemas.microsoft.com/office/powerpoint/2010/main" val="2986785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1845"/>
            <a:ext cx="8229600" cy="1143000"/>
          </a:xfrm>
        </p:spPr>
        <p:txBody>
          <a:bodyPr/>
          <a:lstStyle/>
          <a:p>
            <a:r>
              <a:rPr lang="en-US" dirty="0"/>
              <a:t>Why Does It Matter?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4830763"/>
          </a:xfrm>
        </p:spPr>
        <p:txBody>
          <a:bodyPr/>
          <a:lstStyle/>
          <a:p>
            <a:r>
              <a:rPr lang="en-US" dirty="0" smtClean="0"/>
              <a:t>Top down: Leaders </a:t>
            </a:r>
            <a:r>
              <a:rPr lang="en-US" dirty="0"/>
              <a:t>and legislators can </a:t>
            </a:r>
            <a:r>
              <a:rPr lang="en-US" dirty="0" smtClean="0"/>
              <a:t>determine </a:t>
            </a:r>
            <a:r>
              <a:rPr lang="en-US" dirty="0"/>
              <a:t>a society’s institutional </a:t>
            </a:r>
            <a:r>
              <a:rPr lang="en-US" dirty="0" smtClean="0"/>
              <a:t>path</a:t>
            </a:r>
          </a:p>
          <a:p>
            <a:pPr lvl="1"/>
            <a:r>
              <a:rPr lang="en-US" dirty="0" smtClean="0"/>
              <a:t>Including revolutionary do-overs</a:t>
            </a:r>
          </a:p>
          <a:p>
            <a:pPr lvl="1"/>
            <a:r>
              <a:rPr lang="en-US" dirty="0" smtClean="0"/>
              <a:t>External pressure for change?</a:t>
            </a:r>
          </a:p>
          <a:p>
            <a:r>
              <a:rPr lang="en-US" dirty="0" smtClean="0"/>
              <a:t>Bottom up: Institutions </a:t>
            </a:r>
            <a:r>
              <a:rPr lang="en-US" dirty="0"/>
              <a:t>only change gradually, as individuals change their values or beliefs. </a:t>
            </a:r>
            <a:endParaRPr lang="en-US" dirty="0" smtClean="0"/>
          </a:p>
          <a:p>
            <a:pPr lvl="1"/>
            <a:r>
              <a:rPr lang="en-US" dirty="0" smtClean="0"/>
              <a:t>Astute </a:t>
            </a:r>
            <a:r>
              <a:rPr lang="en-US" dirty="0"/>
              <a:t>leaders and legislators formalize these institutions into laws and </a:t>
            </a:r>
            <a:r>
              <a:rPr lang="en-US" dirty="0" smtClean="0"/>
              <a:t>regulations</a:t>
            </a:r>
          </a:p>
          <a:p>
            <a:pPr lvl="1"/>
            <a:r>
              <a:rPr lang="en-US" dirty="0" smtClean="0"/>
              <a:t>Institutions </a:t>
            </a:r>
            <a:r>
              <a:rPr lang="en-US" dirty="0"/>
              <a:t>are “evolutionary rather than revolutionary.” </a:t>
            </a:r>
          </a:p>
        </p:txBody>
      </p:sp>
    </p:spTree>
    <p:extLst>
      <p:ext uri="{BB962C8B-B14F-4D97-AF65-F5344CB8AC3E}">
        <p14:creationId xmlns:p14="http://schemas.microsoft.com/office/powerpoint/2010/main" val="160047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It Means for Us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Top </a:t>
            </a:r>
            <a:r>
              <a:rPr lang="en-US" dirty="0"/>
              <a:t>down </a:t>
            </a:r>
            <a:r>
              <a:rPr lang="en-US" dirty="0" smtClean="0"/>
              <a:t>view: Experts </a:t>
            </a:r>
            <a:r>
              <a:rPr lang="en-US" dirty="0"/>
              <a:t>are needed to help craft and refine </a:t>
            </a:r>
            <a:r>
              <a:rPr lang="en-US" dirty="0" smtClean="0"/>
              <a:t>institutions</a:t>
            </a:r>
          </a:p>
          <a:p>
            <a:r>
              <a:rPr lang="en-US" dirty="0" smtClean="0"/>
              <a:t>Bottom </a:t>
            </a:r>
            <a:r>
              <a:rPr lang="en-US" dirty="0"/>
              <a:t>up </a:t>
            </a:r>
            <a:r>
              <a:rPr lang="en-US" dirty="0" smtClean="0"/>
              <a:t>view: Little </a:t>
            </a:r>
            <a:r>
              <a:rPr lang="en-US" dirty="0"/>
              <a:t>room for experts to engineer institutions to solve social or economic </a:t>
            </a:r>
            <a:r>
              <a:rPr lang="en-US" dirty="0" smtClean="0"/>
              <a:t>problems</a:t>
            </a:r>
          </a:p>
          <a:p>
            <a:pPr lvl="1"/>
            <a:r>
              <a:rPr lang="en-US" dirty="0" smtClean="0"/>
              <a:t>…and woe to the leader who tries to change institutions, if people aren’t ready to change!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394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49"/>
            <a:ext cx="8229600" cy="1143000"/>
          </a:xfrm>
        </p:spPr>
        <p:txBody>
          <a:bodyPr/>
          <a:lstStyle/>
          <a:p>
            <a:r>
              <a:rPr lang="en-US" dirty="0" smtClean="0"/>
              <a:t>A Middle Road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219200"/>
            <a:ext cx="8610600" cy="5486400"/>
          </a:xfrm>
        </p:spPr>
        <p:txBody>
          <a:bodyPr/>
          <a:lstStyle/>
          <a:p>
            <a:r>
              <a:rPr lang="en-US" sz="3000" dirty="0" smtClean="0"/>
              <a:t>Institutions </a:t>
            </a:r>
            <a:r>
              <a:rPr lang="en-US" sz="3000" dirty="0"/>
              <a:t>govern individual behavior and social interaction in profound ways – and they exist for specific </a:t>
            </a:r>
            <a:r>
              <a:rPr lang="en-US" sz="3000" dirty="0" smtClean="0"/>
              <a:t>reasons</a:t>
            </a:r>
          </a:p>
          <a:p>
            <a:r>
              <a:rPr lang="en-US" sz="3000" dirty="0" smtClean="0"/>
              <a:t>Still may be room to impose </a:t>
            </a:r>
            <a:r>
              <a:rPr lang="en-US" sz="3000" dirty="0"/>
              <a:t>institutions from the top down in the form of laws and </a:t>
            </a:r>
            <a:r>
              <a:rPr lang="en-US" sz="3000" dirty="0" smtClean="0"/>
              <a:t>regulations </a:t>
            </a:r>
          </a:p>
          <a:p>
            <a:pPr lvl="1"/>
            <a:r>
              <a:rPr lang="en-US" sz="2400" dirty="0" smtClean="0"/>
              <a:t>…but must appreciate </a:t>
            </a:r>
            <a:r>
              <a:rPr lang="en-US" sz="2400" dirty="0"/>
              <a:t>the richness </a:t>
            </a:r>
            <a:r>
              <a:rPr lang="en-US" sz="2400" dirty="0" smtClean="0"/>
              <a:t>&amp; </a:t>
            </a:r>
            <a:r>
              <a:rPr lang="en-US" sz="2400" dirty="0"/>
              <a:t>complexity of pre-existing </a:t>
            </a:r>
            <a:r>
              <a:rPr lang="en-US" sz="2400" dirty="0" smtClean="0"/>
              <a:t>norms</a:t>
            </a:r>
            <a:r>
              <a:rPr lang="en-US" sz="2400" dirty="0"/>
              <a:t>, </a:t>
            </a:r>
            <a:r>
              <a:rPr lang="en-US" sz="2400" dirty="0" smtClean="0"/>
              <a:t>values, beliefs</a:t>
            </a:r>
          </a:p>
          <a:p>
            <a:r>
              <a:rPr lang="en-US" dirty="0" smtClean="0"/>
              <a:t>Societies </a:t>
            </a:r>
            <a:r>
              <a:rPr lang="en-US" dirty="0"/>
              <a:t>evolve different institutions even in the long </a:t>
            </a:r>
            <a:r>
              <a:rPr lang="en-US" dirty="0" smtClean="0"/>
              <a:t>run</a:t>
            </a:r>
          </a:p>
          <a:p>
            <a:pPr lvl="1"/>
            <a:r>
              <a:rPr lang="en-US" sz="2400" dirty="0" smtClean="0"/>
              <a:t>Wit: China’s </a:t>
            </a:r>
            <a:r>
              <a:rPr lang="en-US" sz="2400" dirty="0"/>
              <a:t>unique mix of political and economic </a:t>
            </a:r>
            <a:r>
              <a:rPr lang="en-US" sz="2400" dirty="0" smtClean="0"/>
              <a:t>institutions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519697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74638"/>
            <a:ext cx="8534400" cy="1143000"/>
          </a:xfrm>
        </p:spPr>
        <p:txBody>
          <a:bodyPr/>
          <a:lstStyle/>
          <a:p>
            <a:r>
              <a:rPr lang="ja-JP" altLang="en-US" b="1" dirty="0"/>
              <a:t>水滴石穿 </a:t>
            </a:r>
            <a:r>
              <a:rPr lang="en-US" altLang="ja-JP" b="1" dirty="0"/>
              <a:t>— </a:t>
            </a:r>
            <a:r>
              <a:rPr lang="en-US" b="1" dirty="0" err="1"/>
              <a:t>Shuĭ</a:t>
            </a:r>
            <a:r>
              <a:rPr lang="en-US" b="1" dirty="0"/>
              <a:t> </a:t>
            </a:r>
            <a:r>
              <a:rPr lang="en-US" b="1" dirty="0" err="1"/>
              <a:t>Dī</a:t>
            </a:r>
            <a:r>
              <a:rPr lang="en-US" b="1" dirty="0"/>
              <a:t> </a:t>
            </a:r>
            <a:r>
              <a:rPr lang="en-US" b="1" dirty="0" err="1"/>
              <a:t>Shí</a:t>
            </a:r>
            <a:r>
              <a:rPr lang="en-US" b="1" dirty="0"/>
              <a:t> </a:t>
            </a:r>
            <a:r>
              <a:rPr lang="en-US" b="1" dirty="0" err="1"/>
              <a:t>Chuān</a:t>
            </a:r>
            <a:r>
              <a:rPr lang="en-US" b="1" dirty="0"/>
              <a:t/>
            </a:r>
            <a:br>
              <a:rPr lang="en-US" b="1" dirty="0"/>
            </a:br>
            <a:r>
              <a:rPr lang="en-US" b="1" dirty="0" smtClean="0"/>
              <a:t>(</a:t>
            </a:r>
            <a:r>
              <a:rPr lang="en-US" b="1" dirty="0"/>
              <a:t>Water Drops Pierce </a:t>
            </a:r>
            <a:r>
              <a:rPr lang="en-US" b="1" dirty="0" smtClean="0"/>
              <a:t>Stone)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715000"/>
            <a:ext cx="8229600" cy="762000"/>
          </a:xfrm>
        </p:spPr>
        <p:txBody>
          <a:bodyPr/>
          <a:lstStyle/>
          <a:p>
            <a:r>
              <a:rPr lang="en-US" dirty="0" smtClean="0"/>
              <a:t>But development cannot wait!</a:t>
            </a:r>
            <a:endParaRPr lang="en-US" dirty="0"/>
          </a:p>
        </p:txBody>
      </p:sp>
      <p:pic>
        <p:nvPicPr>
          <p:cNvPr id="34818" name="Picture 2" descr="a hole eroded in ro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981200"/>
            <a:ext cx="4552950" cy="3409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5585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5592762"/>
          </a:xfrm>
        </p:spPr>
        <p:txBody>
          <a:bodyPr/>
          <a:lstStyle/>
          <a:p>
            <a:pPr marL="0" indent="0" algn="r"/>
            <a:r>
              <a:rPr lang="en-US" i="1" dirty="0"/>
              <a:t>"Without effective institutions, poor people and poor countries are excluded from the benefits of markets." </a:t>
            </a:r>
            <a:br>
              <a:rPr lang="en-US" i="1" dirty="0"/>
            </a:br>
            <a:r>
              <a:rPr lang="en-US" i="1" dirty="0"/>
              <a:t/>
            </a:r>
            <a:br>
              <a:rPr lang="en-US" i="1" dirty="0"/>
            </a:br>
            <a:r>
              <a:rPr lang="en-US" sz="2000" b="1" dirty="0"/>
              <a:t>World Bank Chief Economist and Senior Vice President Nicholas Stern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46100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r>
              <a:rPr lang="en-US" b="1" dirty="0"/>
              <a:t>How Market Institutions Make It Tough to Do Business in Sub-Saharan </a:t>
            </a:r>
            <a:r>
              <a:rPr lang="en-US" b="1" dirty="0" smtClean="0"/>
              <a:t>Africa</a:t>
            </a:r>
          </a:p>
          <a:p>
            <a:r>
              <a:rPr lang="en-US" b="1" dirty="0"/>
              <a:t>Do Land Rights Make People More Productive?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1074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1755</TotalTime>
  <Words>983</Words>
  <Application>Microsoft Office PowerPoint</Application>
  <PresentationFormat>On-screen Show (4:3)</PresentationFormat>
  <Paragraphs>87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Default Design</vt:lpstr>
      <vt:lpstr>Supplemental Reading</vt:lpstr>
      <vt:lpstr>How Entrepreneurial Are We?</vt:lpstr>
      <vt:lpstr>What Are Institutions?</vt:lpstr>
      <vt:lpstr>Examples of Institutions</vt:lpstr>
      <vt:lpstr>Corruption Is an Institution</vt:lpstr>
      <vt:lpstr>Point: Institutions Matter Big Time</vt:lpstr>
      <vt:lpstr>Why Nations Fail Acemoglu &amp; Robinson (2012)</vt:lpstr>
      <vt:lpstr>Counterpoint: Institutions Aren’t Everything (Jeffrey Sachs)</vt:lpstr>
      <vt:lpstr>PowerPoint Presentation</vt:lpstr>
      <vt:lpstr>Institutions Matter, But How Much?</vt:lpstr>
      <vt:lpstr>The Reflection Problem</vt:lpstr>
      <vt:lpstr>An Instrument for Institutions: Malaria?</vt:lpstr>
      <vt:lpstr>So Where Do Institutions Come From? </vt:lpstr>
      <vt:lpstr>Why Does It Matter?</vt:lpstr>
      <vt:lpstr>What It Means for Us</vt:lpstr>
      <vt:lpstr>A Middle Road</vt:lpstr>
      <vt:lpstr>水滴石穿 — Shuĭ Dī Shí Chuān (Water Drops Pierce Stone)</vt:lpstr>
      <vt:lpstr>"Without effective institutions, poor people and poor countries are excluded from the benefits of markets."   World Bank Chief Economist and Senior Vice President Nicholas Stern</vt:lpstr>
      <vt:lpstr>Boxes</vt:lpstr>
    </vt:vector>
  </TitlesOfParts>
  <Company>Department of Agricultural and Resource Economics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Chapters 3-4</dc:title>
  <dc:creator>JE Taylor</dc:creator>
  <cp:lastModifiedBy>J. Edward Taylor</cp:lastModifiedBy>
  <cp:revision>87</cp:revision>
  <dcterms:created xsi:type="dcterms:W3CDTF">2010-01-19T20:07:07Z</dcterms:created>
  <dcterms:modified xsi:type="dcterms:W3CDTF">2014-02-21T19:51:49Z</dcterms:modified>
</cp:coreProperties>
</file>